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84" r:id="rId4"/>
    <p:sldId id="261" r:id="rId5"/>
    <p:sldId id="285" r:id="rId6"/>
    <p:sldId id="286" r:id="rId7"/>
    <p:sldId id="262" r:id="rId8"/>
    <p:sldId id="263" r:id="rId9"/>
    <p:sldId id="287" r:id="rId10"/>
    <p:sldId id="288" r:id="rId11"/>
    <p:sldId id="289" r:id="rId12"/>
    <p:sldId id="264" r:id="rId13"/>
    <p:sldId id="290" r:id="rId14"/>
    <p:sldId id="291" r:id="rId15"/>
    <p:sldId id="292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/>
    <p:restoredTop sz="94674"/>
  </p:normalViewPr>
  <p:slideViewPr>
    <p:cSldViewPr snapToGrid="0" snapToObjects="1">
      <p:cViewPr>
        <p:scale>
          <a:sx n="106" d="100"/>
          <a:sy n="106" d="100"/>
        </p:scale>
        <p:origin x="1776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4BE371-D230-1A4B-9FB3-DD26D9054009}" type="datetimeFigureOut">
              <a:rPr lang="en-US"/>
              <a:pPr>
                <a:defRPr/>
              </a:pPr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76ABFC-FA00-344D-AC03-28EA5265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3EF754-54A7-CE47-9153-8DBA30D6F8FC}" type="datetimeFigureOut">
              <a:rPr lang="en-US"/>
              <a:pPr>
                <a:defRPr/>
              </a:pPr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5D588A-73F1-8649-A9BD-88BB5BE3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7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D588A-73F1-8649-A9BD-88BB5BE3FC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5352" y="5638800"/>
            <a:ext cx="6400800" cy="5969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3752" y="37338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72A5-1B11-E547-8B77-C9C53DBEF0C6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F8CC-8E6D-0242-91E6-5E541F05D4A1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59C9-8317-134B-BE23-DA8FB795E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3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3923-C0AE-424D-974E-1AB8F0B77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425A-A3BC-AB41-925D-589F497367AC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" y="155660"/>
            <a:ext cx="8831580" cy="822960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52CD-9123-5E49-A6D5-043D2F863C71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4CE0-B8BC-474B-8A26-F4203D5C7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7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1760538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1617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191293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90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16843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3655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779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9117-189A-3A4B-9FCC-9AE2C6B9D22B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73225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F5D74-C5F4-AE46-9B9F-CBBD4DCEE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7526-C0AA-4646-A0BE-0C4D9DC8EBB9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6838-996E-7741-96CF-83D0B8BC4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45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036A-BFD9-3A4A-BE6B-637FAD733A88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D023-D34B-9245-9732-36B13A17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1295-A733-AF48-990F-158C194EE465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12F3-FC4D-C74D-8894-EEB067059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DE30-56E1-244F-8C72-A6339EE588E8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22D42A-9ADE-7344-91B9-C95F91996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0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13F5-A24C-8647-8AF7-C061432EE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B068-E1C6-084E-9923-0F1E34744DE1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FCE6-4CCC-4547-8EF7-4DFAEE11C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4D62-0270-4343-A8F2-252E3D702B3A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696D0D1A-8DF3-2B43-AB2A-597DEB298154}" type="datetime1">
              <a:rPr lang="en-US" altLang="en-US"/>
              <a:pPr>
                <a:defRPr/>
              </a:pPr>
              <a:t>2/1/19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46FDC86D-2CF9-BE4F-93F3-448B1DEA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66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25700" y="5867400"/>
            <a:ext cx="6400800" cy="431800"/>
          </a:xfrm>
        </p:spPr>
        <p:txBody>
          <a:bodyPr>
            <a:normAutofit/>
          </a:bodyPr>
          <a:lstStyle/>
          <a:p>
            <a:pPr algn="r" eaLnBrk="1" hangingPunct="1">
              <a:buFont typeface="Wingdings 2" charset="0"/>
              <a:buNone/>
              <a:defRPr/>
            </a:pPr>
            <a:r>
              <a:rPr lang="en-US" sz="2000" cap="none" dirty="0" smtClean="0">
                <a:solidFill>
                  <a:schemeClr val="accent1"/>
                </a:solidFill>
              </a:rPr>
              <a:t>A PARSA Program</a:t>
            </a:r>
            <a:endParaRPr lang="en-US" sz="2000" cap="none" dirty="0">
              <a:solidFill>
                <a:schemeClr val="accent1"/>
              </a:solidFill>
            </a:endParaRPr>
          </a:p>
        </p:txBody>
      </p:sp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3073400" y="5029200"/>
            <a:ext cx="5753100" cy="825500"/>
          </a:xfrm>
        </p:spPr>
        <p:txBody>
          <a:bodyPr/>
          <a:lstStyle/>
          <a:p>
            <a:pPr algn="r" eaLnBrk="1" hangingPunct="1"/>
            <a:r>
              <a:rPr lang="en-US" altLang="en-US" sz="6600" dirty="0" smtClean="0">
                <a:solidFill>
                  <a:schemeClr val="tx2"/>
                </a:solidFill>
                <a:ea typeface="ＭＳ Ｐゴシック" charset="-128"/>
              </a:rPr>
              <a:t>Afghan Scouts</a:t>
            </a:r>
            <a:endParaRPr lang="en-US" altLang="en-US" sz="6600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700" y="279400"/>
            <a:ext cx="4165600" cy="41656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3600" y="279400"/>
            <a:ext cx="2019300" cy="2019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4500" y="279400"/>
            <a:ext cx="2019300" cy="2019300"/>
          </a:xfrm>
          <a:prstGeom prst="rect">
            <a:avLst/>
          </a:prstGeom>
          <a:solidFill>
            <a:srgbClr val="FFF8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3600" y="2425700"/>
            <a:ext cx="2019300" cy="2019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75" name="Picture 12" descr="Parsa Log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749300"/>
            <a:ext cx="1895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94500" y="2425700"/>
            <a:ext cx="2019300" cy="20193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"/>
          <a:stretch/>
        </p:blipFill>
        <p:spPr bwMode="auto">
          <a:xfrm>
            <a:off x="532435" y="399258"/>
            <a:ext cx="3924139" cy="39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82" y="2869994"/>
            <a:ext cx="1767135" cy="120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92125" y="101600"/>
            <a:ext cx="7953375" cy="7588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charset="-128"/>
              </a:rPr>
              <a:t>Activities: Scout Master Training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603375"/>
            <a:ext cx="3413125" cy="467940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As the Scout program grows, new volunteer Scout Masters are recruited to start troops in their home provinces. </a:t>
            </a:r>
          </a:p>
          <a:p>
            <a:pPr marL="0" indent="0" algn="ctr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>
                <a:solidFill>
                  <a:srgbClr val="4B5064"/>
                </a:solidFill>
                <a:ea typeface="ＭＳ Ｐゴシック" charset="-128"/>
              </a:rPr>
              <a:t>V</a:t>
            </a: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olunteers attend week-long training sessions where they learn skills to become certified as Scout Masters.</a:t>
            </a:r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00" y="1629322"/>
            <a:ext cx="5226568" cy="4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92125" y="101600"/>
            <a:ext cx="7953375" cy="7588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charset="-128"/>
              </a:rPr>
              <a:t>Activities: Camporee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777999"/>
            <a:ext cx="3413125" cy="450477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Each summer, Scout youth from around the country travel to the National Scout Training Center to take part in a five-day campout. </a:t>
            </a:r>
          </a:p>
          <a:p>
            <a:pPr marL="0" indent="0" algn="ctr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Friendships are formed, skills are learned, and fun is had by all. </a:t>
            </a:r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00" y="1647826"/>
            <a:ext cx="5295900" cy="4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2111375" y="101600"/>
            <a:ext cx="4810125" cy="7588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charset="-128"/>
              </a:rPr>
              <a:t>Scout Programs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1565275"/>
            <a:ext cx="8839200" cy="14192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S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everal unique programs have blossomed out of needs that we identified in our core Scout activities.</a:t>
            </a:r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487" name="Content Placeholder 2"/>
          <p:cNvSpPr txBox="1">
            <a:spLocks/>
          </p:cNvSpPr>
          <p:nvPr/>
        </p:nvSpPr>
        <p:spPr bwMode="auto">
          <a:xfrm>
            <a:off x="261938" y="5375275"/>
            <a:ext cx="2468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 2" charset="2"/>
              <a:buNone/>
            </a:pPr>
            <a:r>
              <a:rPr lang="en-US" altLang="en-US" sz="2800" dirty="0" smtClean="0">
                <a:solidFill>
                  <a:srgbClr val="4B5064"/>
                </a:solidFill>
              </a:rPr>
              <a:t>Voice of Afghan Youth</a:t>
            </a:r>
            <a:endParaRPr lang="en-US" altLang="en-US" sz="2800" dirty="0"/>
          </a:p>
        </p:txBody>
      </p:sp>
      <p:sp>
        <p:nvSpPr>
          <p:cNvPr id="20488" name="Content Placeholder 2"/>
          <p:cNvSpPr txBox="1">
            <a:spLocks/>
          </p:cNvSpPr>
          <p:nvPr/>
        </p:nvSpPr>
        <p:spPr bwMode="auto">
          <a:xfrm>
            <a:off x="3398838" y="5375275"/>
            <a:ext cx="2468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 2" charset="2"/>
              <a:buNone/>
            </a:pPr>
            <a:r>
              <a:rPr lang="en-US" altLang="en-US" sz="2800" dirty="0" smtClean="0">
                <a:solidFill>
                  <a:srgbClr val="4B5064"/>
                </a:solidFill>
              </a:rPr>
              <a:t>Sisters 4 Sisters</a:t>
            </a:r>
            <a:endParaRPr lang="en-US" altLang="en-US" sz="2800" dirty="0"/>
          </a:p>
        </p:txBody>
      </p:sp>
      <p:sp>
        <p:nvSpPr>
          <p:cNvPr id="20489" name="Content Placeholder 2"/>
          <p:cNvSpPr txBox="1">
            <a:spLocks/>
          </p:cNvSpPr>
          <p:nvPr/>
        </p:nvSpPr>
        <p:spPr bwMode="auto">
          <a:xfrm>
            <a:off x="6472238" y="5375275"/>
            <a:ext cx="2468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 2" charset="2"/>
              <a:buNone/>
            </a:pPr>
            <a:r>
              <a:rPr lang="en-US" altLang="en-US" sz="2800" dirty="0" smtClean="0">
                <a:solidFill>
                  <a:srgbClr val="4B5064"/>
                </a:solidFill>
              </a:rPr>
              <a:t>PARSA Job Corps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38" y="2899569"/>
            <a:ext cx="2468562" cy="2468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614" y="2814638"/>
            <a:ext cx="2468562" cy="246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" y="2899569"/>
            <a:ext cx="2468562" cy="2468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5100" y="6381549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475" y="180510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98303" y="536575"/>
            <a:ext cx="5069472" cy="657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dirty="0" smtClean="0">
                <a:solidFill>
                  <a:schemeClr val="tx2"/>
                </a:solidFill>
                <a:ea typeface="ＭＳ Ｐゴシック" charset="-128"/>
              </a:rPr>
              <a:t>Voice of Afghan Youth</a:t>
            </a:r>
            <a:endParaRPr lang="en-US" altLang="en-US" sz="3200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100" y="684912"/>
            <a:ext cx="3588753" cy="5533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1651501" y="302769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Text Placeholder 3"/>
          <p:cNvSpPr txBox="1">
            <a:spLocks/>
          </p:cNvSpPr>
          <p:nvPr/>
        </p:nvSpPr>
        <p:spPr>
          <a:xfrm>
            <a:off x="120650" y="1307406"/>
            <a:ext cx="3562952" cy="4754612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400" dirty="0" err="1" smtClean="0">
                <a:solidFill>
                  <a:schemeClr val="bg1"/>
                </a:solidFill>
                <a:ea typeface="ＭＳ Ｐゴシック" charset="-128"/>
              </a:rPr>
              <a:t>VoAY</a:t>
            </a: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 is a radio and television program that the Afghan Scouts produced in 2015. 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400" dirty="0" err="1" smtClean="0">
                <a:solidFill>
                  <a:schemeClr val="bg1"/>
                </a:solidFill>
                <a:ea typeface="ＭＳ Ｐゴシック" charset="-128"/>
              </a:rPr>
              <a:t>VoAY</a:t>
            </a: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 episodes show Afghanistan through the eyes of its youth, and today we use the episodes to showcase the Afghan Scouts nationally and internationally.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481" y="1357430"/>
            <a:ext cx="4950293" cy="48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5100" y="6381549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475" y="180510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98303" y="536575"/>
            <a:ext cx="5069472" cy="657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dirty="0" smtClean="0">
                <a:solidFill>
                  <a:schemeClr val="tx2"/>
                </a:solidFill>
                <a:ea typeface="ＭＳ Ｐゴシック" charset="-128"/>
              </a:rPr>
              <a:t>Sisters 4 Sisters</a:t>
            </a:r>
            <a:endParaRPr lang="en-US" altLang="en-US" sz="3200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100" y="684912"/>
            <a:ext cx="3588753" cy="5533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1651501" y="302769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Text Placeholder 3"/>
          <p:cNvSpPr txBox="1">
            <a:spLocks/>
          </p:cNvSpPr>
          <p:nvPr/>
        </p:nvSpPr>
        <p:spPr>
          <a:xfrm>
            <a:off x="120650" y="1289785"/>
            <a:ext cx="3562952" cy="465862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Sisters 4 Sisters is a mentorship program for young women and girls. It encourages participants to “find their voice” and develop confidence that carries over to all areas of their life </a:t>
            </a:r>
            <a:r>
              <a:rPr lang="mr-IN" altLang="en-US" sz="2400" dirty="0" smtClean="0">
                <a:solidFill>
                  <a:schemeClr val="bg1"/>
                </a:solidFill>
                <a:ea typeface="ＭＳ Ｐゴシック" charset="-128"/>
              </a:rPr>
              <a:t>–</a:t>
            </a: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 including participation in school and in Scouting activities.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231" y="1357430"/>
            <a:ext cx="4969543" cy="48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5100" y="6381549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475" y="180510"/>
            <a:ext cx="8839200" cy="3256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98303" y="536575"/>
            <a:ext cx="5069472" cy="657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dirty="0" smtClean="0">
                <a:solidFill>
                  <a:schemeClr val="tx2"/>
                </a:solidFill>
                <a:ea typeface="ＭＳ Ｐゴシック" charset="-128"/>
              </a:rPr>
              <a:t>PARSA Job Corps</a:t>
            </a:r>
            <a:endParaRPr lang="en-US" altLang="en-US" sz="3200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100" y="684912"/>
            <a:ext cx="3588753" cy="5533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1651501" y="302769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Text Placeholder 3"/>
          <p:cNvSpPr txBox="1">
            <a:spLocks/>
          </p:cNvSpPr>
          <p:nvPr/>
        </p:nvSpPr>
        <p:spPr>
          <a:xfrm>
            <a:off x="120650" y="1289785"/>
            <a:ext cx="3562952" cy="465862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PARSA Job Corps is a vocational training program for youth to acquire new skills and learn responsibility.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-128"/>
              </a:rPr>
              <a:t> They earn a small monthly stipend that goes to support their families and are required to stay in school.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733" y="1289785"/>
            <a:ext cx="4931042" cy="4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0200" y="2719388"/>
            <a:ext cx="8496300" cy="22082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ea typeface="+mn-ea"/>
                <a:cs typeface="+mn-cs"/>
              </a:rPr>
              <a:t>www.afghanistan-parsa.org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ea typeface="+mn-ea"/>
                <a:cs typeface="+mn-cs"/>
              </a:rPr>
              <a:t>Red Crescent Compound, Marastoon, </a:t>
            </a:r>
            <a:r>
              <a:rPr lang="en-US" cap="none" dirty="0" err="1" smtClean="0">
                <a:ea typeface="+mn-ea"/>
                <a:cs typeface="+mn-cs"/>
              </a:rPr>
              <a:t>Afshar</a:t>
            </a:r>
            <a:r>
              <a:rPr lang="en-US" cap="none" dirty="0" smtClean="0">
                <a:ea typeface="+mn-ea"/>
                <a:cs typeface="+mn-cs"/>
              </a:rPr>
              <a:t>, Kabul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err="1" smtClean="0">
                <a:ea typeface="+mn-ea"/>
                <a:cs typeface="+mn-cs"/>
              </a:rPr>
              <a:t>info@afghanistan-parsa.org</a:t>
            </a:r>
            <a:endParaRPr lang="en-US" cap="none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ea typeface="+mn-ea"/>
                <a:cs typeface="+mn-cs"/>
              </a:rPr>
              <a:t>Marnie </a:t>
            </a:r>
            <a:r>
              <a:rPr lang="en-US" cap="none" dirty="0" err="1" smtClean="0">
                <a:ea typeface="+mn-ea"/>
                <a:cs typeface="+mn-cs"/>
              </a:rPr>
              <a:t>Gustavson</a:t>
            </a:r>
            <a:r>
              <a:rPr lang="en-US" cap="none" dirty="0" smtClean="0">
                <a:ea typeface="+mn-ea"/>
                <a:cs typeface="+mn-cs"/>
              </a:rPr>
              <a:t>: +93(0)799 020 588</a:t>
            </a:r>
          </a:p>
        </p:txBody>
      </p:sp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496637" y="368300"/>
            <a:ext cx="8163426" cy="9779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ea typeface="ＭＳ Ｐゴシック" charset="-128"/>
              </a:rPr>
              <a:t>PARSA’s Afghan Scouts </a:t>
            </a:r>
            <a:endParaRPr lang="en-US" altLang="en-US" sz="4800" dirty="0">
              <a:ea typeface="ＭＳ Ｐゴシック" charset="-128"/>
            </a:endParaRPr>
          </a:p>
        </p:txBody>
      </p:sp>
      <p:sp>
        <p:nvSpPr>
          <p:cNvPr id="40964" name="Text Placeholder 1"/>
          <p:cNvSpPr txBox="1">
            <a:spLocks/>
          </p:cNvSpPr>
          <p:nvPr/>
        </p:nvSpPr>
        <p:spPr bwMode="auto">
          <a:xfrm>
            <a:off x="1444643" y="2200276"/>
            <a:ext cx="603730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30000"/>
              </a:lnSpc>
              <a:buFont typeface="Wingdings 2" charset="2"/>
              <a:buNone/>
            </a:pPr>
            <a:r>
              <a:rPr lang="en-US" altLang="en-US" sz="2000" b="1" dirty="0" smtClean="0">
                <a:solidFill>
                  <a:schemeClr val="tx2"/>
                </a:solidFill>
              </a:rPr>
              <a:t>GET IN TOUCH: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pic>
        <p:nvPicPr>
          <p:cNvPr id="40965" name="Picture 5" descr="Parsa Log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43" y="4658627"/>
            <a:ext cx="2910153" cy="15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49" y="4633911"/>
            <a:ext cx="2441701" cy="1666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850" y="2438400"/>
            <a:ext cx="8496300" cy="237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en-US" cap="none" dirty="0">
                <a:ea typeface="ＭＳ Ｐゴシック" charset="-128"/>
              </a:rPr>
              <a:t>Founded in 1996, PARSA is a </a:t>
            </a:r>
            <a:r>
              <a:rPr lang="en-US" altLang="en-US" cap="none" dirty="0" smtClean="0">
                <a:ea typeface="ＭＳ Ｐゴシック" charset="-128"/>
              </a:rPr>
              <a:t>non-governmental </a:t>
            </a:r>
            <a:r>
              <a:rPr lang="en-US" altLang="en-US" cap="none" dirty="0">
                <a:ea typeface="ＭＳ Ｐゴシック" charset="-128"/>
              </a:rPr>
              <a:t>organization </a:t>
            </a:r>
            <a:r>
              <a:rPr lang="en-US" altLang="en-US" cap="none" dirty="0" smtClean="0">
                <a:ea typeface="ＭＳ Ｐゴシック" charset="-128"/>
              </a:rPr>
              <a:t>that works directly </a:t>
            </a:r>
            <a:r>
              <a:rPr lang="en-US" altLang="en-US" cap="none" dirty="0">
                <a:ea typeface="ＭＳ Ｐゴシック" charset="-128"/>
              </a:rPr>
              <a:t>with </a:t>
            </a:r>
            <a:r>
              <a:rPr lang="en-US" altLang="en-US" cap="none" dirty="0" smtClean="0">
                <a:ea typeface="ＭＳ Ｐゴシック" charset="-128"/>
              </a:rPr>
              <a:t>disadvantaged Afghans by supporting local Afghan leaders in their efforts to effect change in their communities. PARSA focuses on </a:t>
            </a:r>
            <a:r>
              <a:rPr lang="en-US" altLang="en-US" cap="none" dirty="0">
                <a:ea typeface="ＭＳ Ｐゴシック" charset="-128"/>
              </a:rPr>
              <a:t>promoting social change and a healthy and fair </a:t>
            </a:r>
            <a:r>
              <a:rPr lang="en-US" altLang="en-US" cap="none" dirty="0" smtClean="0">
                <a:ea typeface="ＭＳ Ｐゴシック" charset="-128"/>
              </a:rPr>
              <a:t>society </a:t>
            </a:r>
            <a:r>
              <a:rPr lang="en-US" altLang="en-US" cap="none" dirty="0">
                <a:ea typeface="ＭＳ Ｐゴシック" charset="-128"/>
              </a:rPr>
              <a:t>for all people but especially women and children.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114300" y="368300"/>
            <a:ext cx="3238500" cy="977900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charset="-128"/>
              </a:rPr>
              <a:t>PARSA</a:t>
            </a:r>
          </a:p>
        </p:txBody>
      </p:sp>
      <p:sp>
        <p:nvSpPr>
          <p:cNvPr id="16387" name="Title 2"/>
          <p:cNvSpPr txBox="1">
            <a:spLocks/>
          </p:cNvSpPr>
          <p:nvPr/>
        </p:nvSpPr>
        <p:spPr bwMode="auto">
          <a:xfrm>
            <a:off x="3098800" y="279400"/>
            <a:ext cx="5905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ＭＳ Ｐゴシック" charset="-128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Building Healthy Afghan Communities</a:t>
            </a:r>
          </a:p>
        </p:txBody>
      </p:sp>
      <p:pic>
        <p:nvPicPr>
          <p:cNvPr id="16389" name="Picture 5" descr="Parsa Log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662488"/>
            <a:ext cx="25908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0015" y="2554288"/>
            <a:ext cx="8496300" cy="1649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en-US" cap="none" dirty="0" smtClean="0">
                <a:ea typeface="ＭＳ Ｐゴシック" charset="-128"/>
              </a:rPr>
              <a:t>PARSA’s Afghan Scouts is a national program for Afghan youth that promotes community service, fosters national unity, and helps develop strong youth leaders who will contribute to the rebuilding of Afghanistan.</a:t>
            </a:r>
            <a:endParaRPr lang="en-US" altLang="en-US" cap="none" dirty="0">
              <a:ea typeface="ＭＳ Ｐゴシック" charset="-128"/>
            </a:endParaRP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304800" y="368300"/>
            <a:ext cx="8432800" cy="977900"/>
          </a:xfrm>
        </p:spPr>
        <p:txBody>
          <a:bodyPr/>
          <a:lstStyle/>
          <a:p>
            <a:pPr algn="l" eaLnBrk="1" hangingPunct="1"/>
            <a:r>
              <a:rPr lang="en-US" altLang="en-US" sz="5400" smtClean="0">
                <a:ea typeface="ＭＳ Ｐゴシック" charset="-128"/>
              </a:rPr>
              <a:t>PARSA’s Afghan Scouts</a:t>
            </a:r>
            <a:endParaRPr lang="en-US" altLang="en-US" sz="5400"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314" y="4203700"/>
            <a:ext cx="2441701" cy="16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393700" y="101600"/>
            <a:ext cx="8331199" cy="758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charset="-128"/>
              </a:rPr>
              <a:t>History of the Afghan Scouts</a:t>
            </a:r>
            <a:endParaRPr lang="en-US" alt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1692275"/>
            <a:ext cx="88392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The Afghan Scouts were founded in 1931 by King Nadir Shah.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Over 36,000 girls and boys were enrolled in the Afghan Scouts by the 1970s.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The Scouting movement diminished after the Soviet invasion of 1979.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>
                <a:solidFill>
                  <a:srgbClr val="4B5064"/>
                </a:solidFill>
                <a:ea typeface="ＭＳ Ｐゴシック" charset="-128"/>
              </a:rPr>
              <a:t>T</a:t>
            </a: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he Ministry of Education attempted to restart Scout programs in the early 2000s, but they were unsuccessful.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In 2008, with permission from the Ministry, PARSA began efforts to begin two Scout troops in Kabul orphanages.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393700" y="101600"/>
            <a:ext cx="8331199" cy="758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charset="-128"/>
              </a:rPr>
              <a:t>History of the Afghan Scouts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2171699"/>
            <a:ext cx="8839200" cy="40925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In 2010, the U.S. Embassy awarded PARSA a small grant to start rebuilding the Scout program.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PARSA recruited Scout staff, trained Scout Masters, and by the end of 2011 had over 700 active Scouts in orphanages in Kabul and </a:t>
            </a:r>
            <a:r>
              <a:rPr lang="en-US" altLang="en-US" sz="2400" dirty="0" err="1" smtClean="0">
                <a:solidFill>
                  <a:srgbClr val="4B5064"/>
                </a:solidFill>
                <a:ea typeface="ＭＳ Ｐゴシック" charset="-128"/>
              </a:rPr>
              <a:t>Ghor</a:t>
            </a: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 Provinces.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>
                <a:solidFill>
                  <a:srgbClr val="4B5064"/>
                </a:solidFill>
                <a:ea typeface="ＭＳ Ｐゴシック" charset="-128"/>
              </a:rPr>
              <a:t>A</a:t>
            </a: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n international group called </a:t>
            </a:r>
            <a:r>
              <a:rPr lang="en-US" altLang="en-US" sz="2400" i="1" dirty="0" smtClean="0">
                <a:solidFill>
                  <a:srgbClr val="4B5064"/>
                </a:solidFill>
                <a:ea typeface="ＭＳ Ｐゴシック" charset="-128"/>
              </a:rPr>
              <a:t>Scouts for Afghan Scouts </a:t>
            </a: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helped PARSA renovate a building that became the first National Scout Training Center.</a:t>
            </a:r>
            <a:endParaRPr lang="en-US" altLang="en-US" sz="2400" dirty="0">
              <a:ea typeface="ＭＳ Ｐゴシック" charset="-128"/>
            </a:endParaRP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21830" y="1368424"/>
            <a:ext cx="26749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2008 - 2012</a:t>
            </a:r>
            <a:endParaRPr lang="en-US" altLang="en-US" dirty="0">
              <a:solidFill>
                <a:schemeClr val="accent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2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393700" y="101600"/>
            <a:ext cx="8331199" cy="758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charset="-128"/>
              </a:rPr>
              <a:t>History of the Afghan Scouts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2108200"/>
            <a:ext cx="8839200" cy="1736726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The Scouts have grown into a nationally-recognized program.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>
                <a:solidFill>
                  <a:srgbClr val="4B5064"/>
                </a:solidFill>
                <a:ea typeface="ＭＳ Ｐゴシック" charset="-128"/>
              </a:rPr>
              <a:t>F</a:t>
            </a: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unding from the U.S. Embassy and support from the World Organization of the Scout Movement helped the Scouts :</a:t>
            </a:r>
            <a:endParaRPr lang="en-US" altLang="en-US" sz="2400" dirty="0">
              <a:ea typeface="ＭＳ Ｐゴシック" charset="-128"/>
            </a:endParaRP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122215" y="1349374"/>
            <a:ext cx="292497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2013 - present</a:t>
            </a:r>
            <a:endParaRPr lang="en-US" altLang="en-US" dirty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0600" y="3708400"/>
            <a:ext cx="8013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Develop unique badge programs, such as “Messengers of Peace” and “Scouts Go Solar”.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Participate in international Scouting events.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4B5064"/>
                </a:solidFill>
                <a:ea typeface="ＭＳ Ｐゴシック" charset="-128"/>
              </a:rPr>
              <a:t>Conduct annual “Camporee” events where Scouts from across the country meet and learn together.</a:t>
            </a:r>
            <a:endParaRPr lang="en-US" alt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446" y="2311399"/>
            <a:ext cx="5445853" cy="4106883"/>
          </a:xfrm>
          <a:prstGeom prst="rect">
            <a:avLst/>
          </a:prstGeom>
        </p:spPr>
      </p:pic>
      <p:sp>
        <p:nvSpPr>
          <p:cNvPr id="18437" name="Content Placeholder 2"/>
          <p:cNvSpPr>
            <a:spLocks noGrp="1"/>
          </p:cNvSpPr>
          <p:nvPr>
            <p:ph sz="quarter" idx="1"/>
          </p:nvPr>
        </p:nvSpPr>
        <p:spPr>
          <a:xfrm>
            <a:off x="327025" y="1558925"/>
            <a:ext cx="8504238" cy="47275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Over 2,000 youth are registered in 18 provinces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66 volunteer Scout Masters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30%  of Scouts are girls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11 merit badges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15 “Legacy Scout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Masters” (pre-1979</a:t>
            </a:r>
            <a:endParaRPr lang="en-US" altLang="en-US" sz="2800" dirty="0">
              <a:solidFill>
                <a:srgbClr val="4B5064"/>
              </a:solidFill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Scouts who support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2800" dirty="0" smtClean="0">
                <a:solidFill>
                  <a:srgbClr val="4B5064"/>
                </a:solidFill>
                <a:ea typeface="ＭＳ Ｐゴシック" charset="-128"/>
              </a:rPr>
              <a:t>Scouting today)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079500" y="101600"/>
            <a:ext cx="6794499" cy="7588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ea typeface="ＭＳ Ｐゴシック" charset="-128"/>
              </a:rPr>
              <a:t>Afghan Scouts Today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8438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92125" y="101600"/>
            <a:ext cx="7953375" cy="7588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charset="-128"/>
              </a:rPr>
              <a:t>Activities: Community Service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514475"/>
            <a:ext cx="3781425" cy="4848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Examples of community services activities initiated by the Scouts”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Hospital visits, delivery of hygiene packages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Garbage cleanup and bin installation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Repairing school buildings</a:t>
            </a:r>
            <a:endParaRPr lang="en-US" altLang="en-US" sz="26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Painting traffic signs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>
              <a:solidFill>
                <a:srgbClr val="4B5064"/>
              </a:solidFill>
              <a:ea typeface="ＭＳ Ｐゴシック" charset="-128"/>
            </a:endParaRPr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8"/>
          <a:stretch/>
        </p:blipFill>
        <p:spPr>
          <a:xfrm>
            <a:off x="4076700" y="1644650"/>
            <a:ext cx="4927600" cy="4580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64592"/>
            <a:ext cx="8839200" cy="94030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92125" y="101600"/>
            <a:ext cx="7953375" cy="7588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charset="-128"/>
              </a:rPr>
              <a:t>Activities: Troop Meetings</a:t>
            </a:r>
            <a:endParaRPr lang="en-US" altLang="en-US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644650"/>
            <a:ext cx="3413125" cy="45561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ts val="1000"/>
              </a:spcAft>
              <a:buFont typeface="Wingdings 2" charset="2"/>
              <a:buNone/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At weekly troop meetings, Afghan Scouts: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600" dirty="0">
                <a:solidFill>
                  <a:srgbClr val="4B5064"/>
                </a:solidFill>
                <a:ea typeface="ＭＳ Ｐゴシック" charset="-128"/>
              </a:rPr>
              <a:t>L</a:t>
            </a: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earn new skills, play games that teach leadership and team-building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600" dirty="0">
                <a:solidFill>
                  <a:srgbClr val="4B5064"/>
                </a:solidFill>
                <a:ea typeface="ＭＳ Ｐゴシック" charset="-128"/>
              </a:rPr>
              <a:t>P</a:t>
            </a: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lan troop activities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600" dirty="0">
                <a:solidFill>
                  <a:srgbClr val="4B5064"/>
                </a:solidFill>
                <a:ea typeface="ＭＳ Ｐゴシック" charset="-128"/>
              </a:rPr>
              <a:t>G</a:t>
            </a: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o on field trips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600" dirty="0" smtClean="0">
                <a:solidFill>
                  <a:srgbClr val="4B5064"/>
                </a:solidFill>
                <a:ea typeface="ＭＳ Ｐゴシック" charset="-128"/>
              </a:rPr>
              <a:t>Earn merit badges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>
              <a:solidFill>
                <a:srgbClr val="4B5064"/>
              </a:solidFill>
              <a:ea typeface="ＭＳ Ｐゴシック" charset="-128"/>
            </a:endParaRPr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4265613" y="987425"/>
            <a:ext cx="615950" cy="615950"/>
            <a:chOff x="5027930" y="1811147"/>
            <a:chExt cx="615950" cy="615950"/>
          </a:xfrm>
        </p:grpSpPr>
        <p:sp>
          <p:nvSpPr>
            <p:cNvPr id="8" name="Oval 7"/>
            <p:cNvSpPr/>
            <p:nvPr/>
          </p:nvSpPr>
          <p:spPr>
            <a:xfrm>
              <a:off x="5027930" y="1811147"/>
              <a:ext cx="615950" cy="6159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72380" y="1855597"/>
              <a:ext cx="527050" cy="5270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16830" y="1900047"/>
              <a:ext cx="438150" cy="438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732" y="1644650"/>
            <a:ext cx="5067567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2019</TotalTime>
  <Words>719</Words>
  <Application>Microsoft Macintosh PowerPoint</Application>
  <PresentationFormat>On-screen Show (4:3)</PresentationFormat>
  <Paragraphs>80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Georgia</vt:lpstr>
      <vt:lpstr>ＭＳ Ｐゴシック</vt:lpstr>
      <vt:lpstr>Wingdings</vt:lpstr>
      <vt:lpstr>Wingdings 2</vt:lpstr>
      <vt:lpstr>Arial</vt:lpstr>
      <vt:lpstr>Civic</vt:lpstr>
      <vt:lpstr>Afghan Scouts</vt:lpstr>
      <vt:lpstr>PARSA</vt:lpstr>
      <vt:lpstr>PARSA’s Afghan Scouts</vt:lpstr>
      <vt:lpstr>History of the Afghan Scouts</vt:lpstr>
      <vt:lpstr>History of the Afghan Scouts</vt:lpstr>
      <vt:lpstr>History of the Afghan Scouts</vt:lpstr>
      <vt:lpstr>Afghan Scouts Today</vt:lpstr>
      <vt:lpstr>Activities: Community Service</vt:lpstr>
      <vt:lpstr>Activities: Troop Meetings</vt:lpstr>
      <vt:lpstr>Activities: Scout Master Training</vt:lpstr>
      <vt:lpstr>Activities: Camporee</vt:lpstr>
      <vt:lpstr>Scout Programs</vt:lpstr>
      <vt:lpstr>PowerPoint Presentation</vt:lpstr>
      <vt:lpstr>PowerPoint Presentation</vt:lpstr>
      <vt:lpstr>PowerPoint Presentation</vt:lpstr>
      <vt:lpstr>PARSA’s Afghan Scouts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PARSA</dc:title>
  <dc:creator>User</dc:creator>
  <cp:lastModifiedBy>Alyssa Mandy Short</cp:lastModifiedBy>
  <cp:revision>81</cp:revision>
  <dcterms:created xsi:type="dcterms:W3CDTF">2018-06-19T22:41:31Z</dcterms:created>
  <dcterms:modified xsi:type="dcterms:W3CDTF">2019-02-01T15:42:41Z</dcterms:modified>
</cp:coreProperties>
</file>